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</p:sldIdLst>
  <p:sldSz cx="18288000" cy="10287000"/>
  <p:notesSz cx="6858000" cy="9144000"/>
  <p:embeddedFontLst>
    <p:embeddedFont>
      <p:font typeface="Public Sans" panose="020B0604020202020204" charset="-93"/>
      <p:regular r:id="rId19"/>
    </p:embeddedFont>
    <p:embeddedFont>
      <p:font typeface="Public Sans Bold" panose="020B0604020202020204" charset="-93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119ACB-0BC8-4F6A-B4E3-BA15959729DE}" type="datetimeFigureOut">
              <a:rPr lang="en-US" smtClean="0"/>
              <a:t>7/7/2025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F32CF7-A2E5-4083-8D03-B069024CB4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7339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F32CF7-A2E5-4083-8D03-B069024CB4E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91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307496" y="190500"/>
            <a:ext cx="11673007" cy="160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spc="120">
                <a:solidFill>
                  <a:srgbClr val="32478C"/>
                </a:solidFill>
                <a:latin typeface="Public Sans"/>
                <a:ea typeface="Public Sans"/>
                <a:cs typeface="Public Sans"/>
                <a:sym typeface="Public Sans"/>
              </a:rPr>
              <a:t>TRƯỜNG KỸ THUẬT VÀ CÔNG NGHỆ</a:t>
            </a:r>
          </a:p>
          <a:p>
            <a:pPr algn="ctr">
              <a:lnSpc>
                <a:spcPts val="4200"/>
              </a:lnSpc>
            </a:pPr>
            <a:r>
              <a:rPr lang="en-US" sz="3000" b="1" spc="120">
                <a:solidFill>
                  <a:srgbClr val="32478C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BỘ MÔN CÔNG NGHỆ THÔNG TIN</a:t>
            </a:r>
          </a:p>
          <a:p>
            <a:pPr algn="ctr">
              <a:lnSpc>
                <a:spcPts val="4200"/>
              </a:lnSpc>
            </a:pPr>
            <a:endParaRPr lang="en-US" sz="3000" b="1" spc="120">
              <a:solidFill>
                <a:srgbClr val="32478C"/>
              </a:solidFill>
              <a:latin typeface="Public Sans Bold"/>
              <a:ea typeface="Public Sans Bold"/>
              <a:cs typeface="Public Sans Bold"/>
              <a:sym typeface="Public Sans Bold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8713277" y="1527542"/>
            <a:ext cx="1116184" cy="1074327"/>
          </a:xfrm>
          <a:custGeom>
            <a:avLst/>
            <a:gdLst/>
            <a:ahLst/>
            <a:cxnLst/>
            <a:rect l="l" t="t" r="r" b="b"/>
            <a:pathLst>
              <a:path w="1116184" h="1074327">
                <a:moveTo>
                  <a:pt x="0" y="0"/>
                </a:moveTo>
                <a:lnTo>
                  <a:pt x="1116184" y="0"/>
                </a:lnTo>
                <a:lnTo>
                  <a:pt x="1116184" y="1074327"/>
                </a:lnTo>
                <a:lnTo>
                  <a:pt x="0" y="10743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5833678" y="2972669"/>
            <a:ext cx="6967922" cy="4923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b="1" spc="120" dirty="0">
                <a:solidFill>
                  <a:srgbClr val="32478C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BÁO CÁO KHÓA LUẬN TỐT NGHIỆP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220021" y="3814564"/>
            <a:ext cx="10304177" cy="2886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b="1" spc="120" dirty="0" err="1">
                <a:solidFill>
                  <a:srgbClr val="32478C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Đề</a:t>
            </a:r>
            <a:r>
              <a:rPr lang="en-US" sz="3000" b="1" spc="120" dirty="0">
                <a:solidFill>
                  <a:srgbClr val="32478C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 </a:t>
            </a:r>
            <a:r>
              <a:rPr lang="en-US" sz="3000" b="1" spc="120" dirty="0" err="1">
                <a:solidFill>
                  <a:srgbClr val="32478C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tài</a:t>
            </a:r>
            <a:endParaRPr lang="en-US" sz="3000" b="1" spc="120" dirty="0">
              <a:solidFill>
                <a:srgbClr val="32478C"/>
              </a:solidFill>
              <a:latin typeface="Public Sans Bold"/>
              <a:ea typeface="Public Sans Bold"/>
              <a:cs typeface="Public Sans Bold"/>
              <a:sym typeface="Public Sans Bold"/>
            </a:endParaRPr>
          </a:p>
          <a:p>
            <a:pPr algn="ctr">
              <a:lnSpc>
                <a:spcPts val="6299"/>
              </a:lnSpc>
              <a:spcBef>
                <a:spcPct val="0"/>
              </a:spcBef>
            </a:pPr>
            <a:r>
              <a:rPr lang="en-US" sz="4499" b="1" spc="179" dirty="0">
                <a:solidFill>
                  <a:srgbClr val="32478C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XÂY DỰNG WEBSITE BÁN HÀNG ĐA NGÔN NGỮ KẾT HỢP VỚI THANH TOÁN TRỰC TUYẾN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61236" y="7482034"/>
            <a:ext cx="5387164" cy="12281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  <a:spcBef>
                <a:spcPct val="0"/>
              </a:spcBef>
            </a:pPr>
            <a:r>
              <a:rPr lang="en-US" sz="3599" b="1" spc="143" dirty="0" err="1">
                <a:solidFill>
                  <a:srgbClr val="32478C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Giảng</a:t>
            </a:r>
            <a:r>
              <a:rPr lang="en-US" sz="3599" b="1" spc="143" dirty="0">
                <a:solidFill>
                  <a:srgbClr val="32478C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 </a:t>
            </a:r>
            <a:r>
              <a:rPr lang="en-US" sz="3599" b="1" spc="143" dirty="0" err="1">
                <a:solidFill>
                  <a:srgbClr val="32478C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viên</a:t>
            </a:r>
            <a:r>
              <a:rPr lang="en-US" sz="3599" b="1" spc="143" dirty="0">
                <a:solidFill>
                  <a:srgbClr val="32478C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 </a:t>
            </a:r>
            <a:r>
              <a:rPr lang="en-US" sz="3599" b="1" spc="143" dirty="0" err="1">
                <a:solidFill>
                  <a:srgbClr val="32478C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hướng</a:t>
            </a:r>
            <a:r>
              <a:rPr lang="en-US" sz="3599" b="1" spc="143" dirty="0">
                <a:solidFill>
                  <a:srgbClr val="32478C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 </a:t>
            </a:r>
            <a:r>
              <a:rPr lang="en-US" sz="3599" b="1" spc="143" dirty="0" err="1">
                <a:solidFill>
                  <a:srgbClr val="32478C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dẫn</a:t>
            </a:r>
            <a:r>
              <a:rPr lang="en-US" sz="3599" b="1" spc="143" dirty="0">
                <a:solidFill>
                  <a:srgbClr val="32478C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:</a:t>
            </a:r>
          </a:p>
          <a:p>
            <a:pPr algn="ctr">
              <a:lnSpc>
                <a:spcPts val="5039"/>
              </a:lnSpc>
              <a:spcBef>
                <a:spcPct val="0"/>
              </a:spcBef>
            </a:pPr>
            <a:r>
              <a:rPr lang="en-US" sz="3599" b="1" spc="143" dirty="0">
                <a:solidFill>
                  <a:srgbClr val="32478C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TS. Đoàn </a:t>
            </a:r>
            <a:r>
              <a:rPr lang="en-US" sz="3599" b="1" spc="143" dirty="0" err="1">
                <a:solidFill>
                  <a:srgbClr val="32478C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Phước</a:t>
            </a:r>
            <a:r>
              <a:rPr lang="en-US" sz="3599" b="1" spc="143" dirty="0">
                <a:solidFill>
                  <a:srgbClr val="32478C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 </a:t>
            </a:r>
            <a:r>
              <a:rPr lang="en-US" sz="3599" b="1" spc="143" dirty="0" err="1">
                <a:solidFill>
                  <a:srgbClr val="32478C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Miền</a:t>
            </a:r>
            <a:endParaRPr lang="en-US" sz="3599" b="1" spc="143" dirty="0">
              <a:solidFill>
                <a:srgbClr val="32478C"/>
              </a:solidFill>
              <a:latin typeface="Public Sans Bold"/>
              <a:ea typeface="Public Sans Bold"/>
              <a:cs typeface="Public Sans Bold"/>
              <a:sym typeface="Public Sans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0936916" y="7482034"/>
            <a:ext cx="7046284" cy="11544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619"/>
              </a:lnSpc>
              <a:spcBef>
                <a:spcPct val="0"/>
              </a:spcBef>
            </a:pPr>
            <a:r>
              <a:rPr lang="en-US" sz="3299" b="1" spc="131" dirty="0">
                <a:solidFill>
                  <a:srgbClr val="32478C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Sinh </a:t>
            </a:r>
            <a:r>
              <a:rPr lang="en-US" sz="3299" b="1" spc="131" dirty="0" err="1">
                <a:solidFill>
                  <a:srgbClr val="32478C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viên</a:t>
            </a:r>
            <a:r>
              <a:rPr lang="en-US" sz="3299" b="1" spc="131" dirty="0">
                <a:solidFill>
                  <a:srgbClr val="32478C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 </a:t>
            </a:r>
            <a:r>
              <a:rPr lang="en-US" sz="3299" b="1" spc="131" dirty="0" err="1">
                <a:solidFill>
                  <a:srgbClr val="32478C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thực</a:t>
            </a:r>
            <a:r>
              <a:rPr lang="en-US" sz="3299" b="1" spc="131" dirty="0">
                <a:solidFill>
                  <a:srgbClr val="32478C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 </a:t>
            </a:r>
            <a:r>
              <a:rPr lang="en-US" sz="3299" b="1" spc="131" dirty="0" err="1">
                <a:solidFill>
                  <a:srgbClr val="32478C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hiện</a:t>
            </a:r>
            <a:r>
              <a:rPr lang="en-US" sz="3299" b="1" spc="131" dirty="0">
                <a:solidFill>
                  <a:srgbClr val="32478C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:</a:t>
            </a:r>
          </a:p>
          <a:p>
            <a:pPr algn="ctr">
              <a:lnSpc>
                <a:spcPts val="4619"/>
              </a:lnSpc>
              <a:spcBef>
                <a:spcPct val="0"/>
              </a:spcBef>
            </a:pPr>
            <a:r>
              <a:rPr lang="en-US" sz="3299" b="1" spc="131" dirty="0">
                <a:solidFill>
                  <a:srgbClr val="32478C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110121174 - Lê Thị Nguyễn </a:t>
            </a:r>
            <a:r>
              <a:rPr lang="en-US" sz="3299" b="1" spc="131" dirty="0" err="1">
                <a:solidFill>
                  <a:srgbClr val="32478C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Xuyên</a:t>
            </a:r>
            <a:endParaRPr lang="en-US" sz="3299" b="1" spc="131" dirty="0">
              <a:solidFill>
                <a:srgbClr val="32478C"/>
              </a:solidFill>
              <a:latin typeface="Public Sans Bold"/>
              <a:ea typeface="Public Sans Bold"/>
              <a:cs typeface="Public Sans Bold"/>
              <a:sym typeface="Public Sans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6399820" y="9549824"/>
            <a:ext cx="5944580" cy="4923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b="1" spc="120" dirty="0" err="1">
                <a:solidFill>
                  <a:srgbClr val="32478C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Vĩnh</a:t>
            </a:r>
            <a:r>
              <a:rPr lang="en-US" sz="3000" b="1" spc="120" dirty="0">
                <a:solidFill>
                  <a:srgbClr val="32478C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 Long, </a:t>
            </a:r>
            <a:r>
              <a:rPr lang="en-US" sz="3000" b="1" spc="120" dirty="0" err="1">
                <a:solidFill>
                  <a:srgbClr val="32478C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tháng</a:t>
            </a:r>
            <a:r>
              <a:rPr lang="en-US" sz="3000" b="1" spc="120" dirty="0">
                <a:solidFill>
                  <a:srgbClr val="32478C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 7 </a:t>
            </a:r>
            <a:r>
              <a:rPr lang="en-US" sz="3000" b="1" spc="120" dirty="0" err="1">
                <a:solidFill>
                  <a:srgbClr val="32478C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năm</a:t>
            </a:r>
            <a:r>
              <a:rPr lang="en-US" sz="3000" b="1" spc="120" dirty="0">
                <a:solidFill>
                  <a:srgbClr val="32478C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 2025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92750" y="2961377"/>
            <a:ext cx="8505155" cy="4029317"/>
          </a:xfrm>
          <a:custGeom>
            <a:avLst/>
            <a:gdLst/>
            <a:ahLst/>
            <a:cxnLst/>
            <a:rect l="l" t="t" r="r" b="b"/>
            <a:pathLst>
              <a:path w="8505155" h="4029317">
                <a:moveTo>
                  <a:pt x="0" y="0"/>
                </a:moveTo>
                <a:lnTo>
                  <a:pt x="8505156" y="0"/>
                </a:lnTo>
                <a:lnTo>
                  <a:pt x="8505156" y="4029317"/>
                </a:lnTo>
                <a:lnTo>
                  <a:pt x="0" y="402931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9410274" y="4521991"/>
            <a:ext cx="8547883" cy="4092299"/>
          </a:xfrm>
          <a:custGeom>
            <a:avLst/>
            <a:gdLst/>
            <a:ahLst/>
            <a:cxnLst/>
            <a:rect l="l" t="t" r="r" b="b"/>
            <a:pathLst>
              <a:path w="8547883" h="4092299">
                <a:moveTo>
                  <a:pt x="0" y="0"/>
                </a:moveTo>
                <a:lnTo>
                  <a:pt x="8547883" y="0"/>
                </a:lnTo>
                <a:lnTo>
                  <a:pt x="8547883" y="4092299"/>
                </a:lnTo>
                <a:lnTo>
                  <a:pt x="0" y="409229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550240" y="379061"/>
            <a:ext cx="8860034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sz="5000" b="1" spc="200">
                <a:solidFill>
                  <a:srgbClr val="32478C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3. KẾT QUẢ NGHIÊN CỨU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222128" y="1714668"/>
            <a:ext cx="6550271" cy="6564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b="1" spc="159" dirty="0">
                <a:solidFill>
                  <a:srgbClr val="32478C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3.1 Giao </a:t>
            </a:r>
            <a:r>
              <a:rPr lang="en-US" sz="3999" b="1" spc="159" dirty="0" err="1">
                <a:solidFill>
                  <a:srgbClr val="32478C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diện</a:t>
            </a:r>
            <a:r>
              <a:rPr lang="en-US" sz="3999" b="1" spc="159" dirty="0">
                <a:solidFill>
                  <a:srgbClr val="32478C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 </a:t>
            </a:r>
            <a:r>
              <a:rPr lang="en-US" sz="3999" b="1" spc="159" dirty="0" err="1">
                <a:solidFill>
                  <a:srgbClr val="32478C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người</a:t>
            </a:r>
            <a:r>
              <a:rPr lang="en-US" sz="3999" b="1" spc="159" dirty="0">
                <a:solidFill>
                  <a:srgbClr val="32478C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 </a:t>
            </a:r>
            <a:r>
              <a:rPr lang="en-US" sz="3999" b="1" spc="159" dirty="0" err="1">
                <a:solidFill>
                  <a:srgbClr val="32478C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dùng</a:t>
            </a:r>
            <a:endParaRPr lang="en-US" sz="3999" b="1" spc="159" dirty="0">
              <a:solidFill>
                <a:srgbClr val="32478C"/>
              </a:solidFill>
              <a:latin typeface="Public Sans Bold"/>
              <a:ea typeface="Public Sans Bold"/>
              <a:cs typeface="Public Sans Bold"/>
              <a:sym typeface="Public Sans Bold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97915" y="2432944"/>
            <a:ext cx="8912358" cy="4222230"/>
          </a:xfrm>
          <a:custGeom>
            <a:avLst/>
            <a:gdLst/>
            <a:ahLst/>
            <a:cxnLst/>
            <a:rect l="l" t="t" r="r" b="b"/>
            <a:pathLst>
              <a:path w="8912358" h="4222230">
                <a:moveTo>
                  <a:pt x="0" y="0"/>
                </a:moveTo>
                <a:lnTo>
                  <a:pt x="8912359" y="0"/>
                </a:lnTo>
                <a:lnTo>
                  <a:pt x="8912359" y="4222229"/>
                </a:lnTo>
                <a:lnTo>
                  <a:pt x="0" y="422222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8999400" y="5143500"/>
            <a:ext cx="8685594" cy="4114800"/>
          </a:xfrm>
          <a:custGeom>
            <a:avLst/>
            <a:gdLst/>
            <a:ahLst/>
            <a:cxnLst/>
            <a:rect l="l" t="t" r="r" b="b"/>
            <a:pathLst>
              <a:path w="8685594" h="4114800">
                <a:moveTo>
                  <a:pt x="0" y="0"/>
                </a:moveTo>
                <a:lnTo>
                  <a:pt x="8685594" y="0"/>
                </a:lnTo>
                <a:lnTo>
                  <a:pt x="868559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550240" y="379061"/>
            <a:ext cx="8860034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sz="5000" b="1" spc="200">
                <a:solidFill>
                  <a:srgbClr val="32478C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3. KẾT QUẢ NGHIÊN CỨU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269976" y="1448693"/>
            <a:ext cx="6502424" cy="6564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b="1" spc="159" dirty="0">
                <a:solidFill>
                  <a:srgbClr val="32478C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3.1 Giao </a:t>
            </a:r>
            <a:r>
              <a:rPr lang="en-US" sz="3999" b="1" spc="159" dirty="0" err="1">
                <a:solidFill>
                  <a:srgbClr val="32478C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diện</a:t>
            </a:r>
            <a:r>
              <a:rPr lang="en-US" sz="3999" b="1" spc="159" dirty="0">
                <a:solidFill>
                  <a:srgbClr val="32478C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 </a:t>
            </a:r>
            <a:r>
              <a:rPr lang="en-US" sz="3999" b="1" spc="159" dirty="0" err="1">
                <a:solidFill>
                  <a:srgbClr val="32478C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người</a:t>
            </a:r>
            <a:r>
              <a:rPr lang="en-US" sz="3999" b="1" spc="159" dirty="0">
                <a:solidFill>
                  <a:srgbClr val="32478C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 </a:t>
            </a:r>
            <a:r>
              <a:rPr lang="en-US" sz="3999" b="1" spc="159" dirty="0" err="1">
                <a:solidFill>
                  <a:srgbClr val="32478C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dùng</a:t>
            </a:r>
            <a:endParaRPr lang="en-US" sz="3999" b="1" spc="159" dirty="0">
              <a:solidFill>
                <a:srgbClr val="32478C"/>
              </a:solidFill>
              <a:latin typeface="Public Sans Bold"/>
              <a:ea typeface="Public Sans Bold"/>
              <a:cs typeface="Public Sans Bold"/>
              <a:sym typeface="Public Sans Bold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140240" y="2672855"/>
            <a:ext cx="13456526" cy="6408671"/>
          </a:xfrm>
          <a:custGeom>
            <a:avLst/>
            <a:gdLst/>
            <a:ahLst/>
            <a:cxnLst/>
            <a:rect l="l" t="t" r="r" b="b"/>
            <a:pathLst>
              <a:path w="13456526" h="6408671">
                <a:moveTo>
                  <a:pt x="0" y="0"/>
                </a:moveTo>
                <a:lnTo>
                  <a:pt x="13456526" y="0"/>
                </a:lnTo>
                <a:lnTo>
                  <a:pt x="13456526" y="6408670"/>
                </a:lnTo>
                <a:lnTo>
                  <a:pt x="0" y="64086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550240" y="379061"/>
            <a:ext cx="8860034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sz="5000" b="1" spc="200">
                <a:solidFill>
                  <a:srgbClr val="32478C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3. KẾT QUẢ NGHIÊN CỨU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269976" y="1448693"/>
            <a:ext cx="6578624" cy="6564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b="1" spc="159" dirty="0">
                <a:solidFill>
                  <a:srgbClr val="32478C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3.1 Giao </a:t>
            </a:r>
            <a:r>
              <a:rPr lang="en-US" sz="3999" b="1" spc="159" dirty="0" err="1">
                <a:solidFill>
                  <a:srgbClr val="32478C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diện</a:t>
            </a:r>
            <a:r>
              <a:rPr lang="en-US" sz="3999" b="1" spc="159" dirty="0">
                <a:solidFill>
                  <a:srgbClr val="32478C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 </a:t>
            </a:r>
            <a:r>
              <a:rPr lang="en-US" sz="3999" b="1" spc="159" dirty="0" err="1">
                <a:solidFill>
                  <a:srgbClr val="32478C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người</a:t>
            </a:r>
            <a:r>
              <a:rPr lang="en-US" sz="3999" b="1" spc="159" dirty="0">
                <a:solidFill>
                  <a:srgbClr val="32478C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 </a:t>
            </a:r>
            <a:r>
              <a:rPr lang="en-US" sz="3999" b="1" spc="159" dirty="0" err="1">
                <a:solidFill>
                  <a:srgbClr val="32478C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dùng</a:t>
            </a:r>
            <a:endParaRPr lang="en-US" sz="3999" b="1" spc="159" dirty="0">
              <a:solidFill>
                <a:srgbClr val="32478C"/>
              </a:solidFill>
              <a:latin typeface="Public Sans Bold"/>
              <a:ea typeface="Public Sans Bold"/>
              <a:cs typeface="Public Sans Bold"/>
              <a:sym typeface="Public Sans Bold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416814" y="2432944"/>
            <a:ext cx="13141011" cy="6225554"/>
          </a:xfrm>
          <a:custGeom>
            <a:avLst/>
            <a:gdLst/>
            <a:ahLst/>
            <a:cxnLst/>
            <a:rect l="l" t="t" r="r" b="b"/>
            <a:pathLst>
              <a:path w="13141011" h="6225554">
                <a:moveTo>
                  <a:pt x="0" y="0"/>
                </a:moveTo>
                <a:lnTo>
                  <a:pt x="13141011" y="0"/>
                </a:lnTo>
                <a:lnTo>
                  <a:pt x="13141011" y="6225554"/>
                </a:lnTo>
                <a:lnTo>
                  <a:pt x="0" y="62255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550240" y="379061"/>
            <a:ext cx="8860034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sz="5000" b="1" spc="200">
                <a:solidFill>
                  <a:srgbClr val="32478C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3. KẾT QUẢ NGHIÊN CỨU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735390" y="1448693"/>
            <a:ext cx="5503609" cy="6564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b="1" spc="159" dirty="0">
                <a:solidFill>
                  <a:srgbClr val="32478C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3.1 Giao </a:t>
            </a:r>
            <a:r>
              <a:rPr lang="en-US" sz="3999" b="1" spc="159" dirty="0" err="1">
                <a:solidFill>
                  <a:srgbClr val="32478C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diện</a:t>
            </a:r>
            <a:r>
              <a:rPr lang="en-US" sz="3999" b="1" spc="159" dirty="0">
                <a:solidFill>
                  <a:srgbClr val="32478C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 </a:t>
            </a:r>
            <a:r>
              <a:rPr lang="en-US" sz="3999" b="1" spc="159" dirty="0" err="1">
                <a:solidFill>
                  <a:srgbClr val="32478C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quản</a:t>
            </a:r>
            <a:r>
              <a:rPr lang="en-US" sz="3999" b="1" spc="159" dirty="0">
                <a:solidFill>
                  <a:srgbClr val="32478C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 </a:t>
            </a:r>
            <a:r>
              <a:rPr lang="en-US" sz="3999" b="1" spc="159" dirty="0" err="1">
                <a:solidFill>
                  <a:srgbClr val="32478C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trị</a:t>
            </a:r>
            <a:endParaRPr lang="en-US" sz="3999" b="1" spc="159" dirty="0">
              <a:solidFill>
                <a:srgbClr val="32478C"/>
              </a:solidFill>
              <a:latin typeface="Public Sans Bold"/>
              <a:ea typeface="Public Sans Bold"/>
              <a:cs typeface="Public Sans Bold"/>
              <a:sym typeface="Public Sans Bold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902975" y="2413000"/>
            <a:ext cx="8549029" cy="52609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999"/>
              </a:lnSpc>
              <a:spcBef>
                <a:spcPct val="0"/>
              </a:spcBef>
            </a:pPr>
            <a:r>
              <a:rPr lang="en-US" sz="9999" b="1" spc="399">
                <a:solidFill>
                  <a:srgbClr val="32478C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4. KẾT LUẬN VÀ HƯỚNG PHÁT TRIỂN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50240" y="379061"/>
            <a:ext cx="13094489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sz="5000" b="1" spc="200">
                <a:solidFill>
                  <a:srgbClr val="32478C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4. KẾT LUẬN VÀ HƯỚNG PHÁT TRIỂN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444268" y="1579220"/>
            <a:ext cx="3836104" cy="688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sz="3999" b="1" spc="159">
                <a:solidFill>
                  <a:srgbClr val="32478C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 4.1 Kết luận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874084" y="2268195"/>
            <a:ext cx="13375635" cy="2166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39"/>
              </a:lnSpc>
            </a:pPr>
            <a:r>
              <a:rPr lang="en-US" sz="3999" spc="159">
                <a:solidFill>
                  <a:srgbClr val="32478C"/>
                </a:solidFill>
                <a:latin typeface="Public Sans"/>
                <a:ea typeface="Public Sans"/>
                <a:cs typeface="Public Sans"/>
                <a:sym typeface="Public Sans"/>
              </a:rPr>
              <a:t>Xây dựng thành công website bán hàng đa ngôn ngữ kết hợp thanh toán trực tuyến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444268" y="4756150"/>
            <a:ext cx="6108834" cy="688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sz="3999" b="1" spc="159">
                <a:solidFill>
                  <a:srgbClr val="32478C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4.2 Hướng phát triển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435000" y="5940425"/>
            <a:ext cx="15481399" cy="6564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863599" lvl="1" indent="-431800" algn="ctr">
              <a:lnSpc>
                <a:spcPts val="5599"/>
              </a:lnSpc>
              <a:buFont typeface="Arial"/>
              <a:buChar char="•"/>
            </a:pPr>
            <a:r>
              <a:rPr lang="en-US" sz="3999" spc="159" dirty="0" err="1">
                <a:solidFill>
                  <a:srgbClr val="32478C"/>
                </a:solidFill>
                <a:latin typeface="Public Sans"/>
                <a:ea typeface="Public Sans"/>
                <a:cs typeface="Public Sans"/>
                <a:sym typeface="Public Sans"/>
              </a:rPr>
              <a:t>Áp</a:t>
            </a:r>
            <a:r>
              <a:rPr lang="en-US" sz="3999" spc="159" dirty="0">
                <a:solidFill>
                  <a:srgbClr val="32478C"/>
                </a:solidFill>
                <a:latin typeface="Public Sans"/>
                <a:ea typeface="Public Sans"/>
                <a:cs typeface="Public Sans"/>
                <a:sym typeface="Public Sans"/>
              </a:rPr>
              <a:t> </a:t>
            </a:r>
            <a:r>
              <a:rPr lang="en-US" sz="3999" spc="159" dirty="0" err="1">
                <a:solidFill>
                  <a:srgbClr val="32478C"/>
                </a:solidFill>
                <a:latin typeface="Public Sans"/>
                <a:ea typeface="Public Sans"/>
                <a:cs typeface="Public Sans"/>
                <a:sym typeface="Public Sans"/>
              </a:rPr>
              <a:t>dụng</a:t>
            </a:r>
            <a:r>
              <a:rPr lang="en-US" sz="3999" spc="159" dirty="0">
                <a:solidFill>
                  <a:srgbClr val="32478C"/>
                </a:solidFill>
                <a:latin typeface="Public Sans"/>
                <a:ea typeface="Public Sans"/>
                <a:cs typeface="Public Sans"/>
                <a:sym typeface="Public Sans"/>
              </a:rPr>
              <a:t> AI </a:t>
            </a:r>
            <a:r>
              <a:rPr lang="en-US" sz="3999" spc="159" dirty="0" err="1">
                <a:solidFill>
                  <a:srgbClr val="32478C"/>
                </a:solidFill>
                <a:latin typeface="Public Sans"/>
                <a:ea typeface="Public Sans"/>
                <a:cs typeface="Public Sans"/>
                <a:sym typeface="Public Sans"/>
              </a:rPr>
              <a:t>gợi</a:t>
            </a:r>
            <a:r>
              <a:rPr lang="en-US" sz="3999" spc="159" dirty="0">
                <a:solidFill>
                  <a:srgbClr val="32478C"/>
                </a:solidFill>
                <a:latin typeface="Public Sans"/>
                <a:ea typeface="Public Sans"/>
                <a:cs typeface="Public Sans"/>
                <a:sym typeface="Public Sans"/>
              </a:rPr>
              <a:t> ý </a:t>
            </a:r>
            <a:r>
              <a:rPr lang="en-US" sz="3999" spc="159" dirty="0" err="1">
                <a:solidFill>
                  <a:srgbClr val="32478C"/>
                </a:solidFill>
                <a:latin typeface="Public Sans"/>
                <a:ea typeface="Public Sans"/>
                <a:cs typeface="Public Sans"/>
                <a:sym typeface="Public Sans"/>
              </a:rPr>
              <a:t>sản</a:t>
            </a:r>
            <a:r>
              <a:rPr lang="en-US" sz="3999" spc="159" dirty="0">
                <a:solidFill>
                  <a:srgbClr val="32478C"/>
                </a:solidFill>
                <a:latin typeface="Public Sans"/>
                <a:ea typeface="Public Sans"/>
                <a:cs typeface="Public Sans"/>
                <a:sym typeface="Public Sans"/>
              </a:rPr>
              <a:t> </a:t>
            </a:r>
            <a:r>
              <a:rPr lang="en-US" sz="3999" spc="159" dirty="0" err="1">
                <a:solidFill>
                  <a:srgbClr val="32478C"/>
                </a:solidFill>
                <a:latin typeface="Public Sans"/>
                <a:ea typeface="Public Sans"/>
                <a:cs typeface="Public Sans"/>
                <a:sym typeface="Public Sans"/>
              </a:rPr>
              <a:t>phẩm</a:t>
            </a:r>
            <a:r>
              <a:rPr lang="en-US" sz="3999" spc="159" dirty="0">
                <a:solidFill>
                  <a:srgbClr val="32478C"/>
                </a:solidFill>
                <a:latin typeface="Public Sans"/>
                <a:ea typeface="Public Sans"/>
                <a:cs typeface="Public Sans"/>
                <a:sym typeface="Public Sans"/>
              </a:rPr>
              <a:t>, </a:t>
            </a:r>
            <a:r>
              <a:rPr lang="en-US" sz="3999" spc="159" dirty="0" err="1">
                <a:solidFill>
                  <a:srgbClr val="32478C"/>
                </a:solidFill>
                <a:latin typeface="Public Sans"/>
                <a:ea typeface="Public Sans"/>
                <a:cs typeface="Public Sans"/>
                <a:sym typeface="Public Sans"/>
              </a:rPr>
              <a:t>tăng</a:t>
            </a:r>
            <a:r>
              <a:rPr lang="en-US" sz="3999" spc="159" dirty="0">
                <a:solidFill>
                  <a:srgbClr val="32478C"/>
                </a:solidFill>
                <a:latin typeface="Public Sans"/>
                <a:ea typeface="Public Sans"/>
                <a:cs typeface="Public Sans"/>
                <a:sym typeface="Public Sans"/>
              </a:rPr>
              <a:t> </a:t>
            </a:r>
            <a:r>
              <a:rPr lang="en-US" sz="3999" spc="159" dirty="0" err="1">
                <a:solidFill>
                  <a:srgbClr val="32478C"/>
                </a:solidFill>
                <a:latin typeface="Public Sans"/>
                <a:ea typeface="Public Sans"/>
                <a:cs typeface="Public Sans"/>
                <a:sym typeface="Public Sans"/>
              </a:rPr>
              <a:t>trải</a:t>
            </a:r>
            <a:r>
              <a:rPr lang="en-US" sz="3999" spc="159" dirty="0">
                <a:solidFill>
                  <a:srgbClr val="32478C"/>
                </a:solidFill>
                <a:latin typeface="Public Sans"/>
                <a:ea typeface="Public Sans"/>
                <a:cs typeface="Public Sans"/>
                <a:sym typeface="Public Sans"/>
              </a:rPr>
              <a:t> </a:t>
            </a:r>
            <a:r>
              <a:rPr lang="en-US" sz="3999" spc="159" dirty="0" err="1">
                <a:solidFill>
                  <a:srgbClr val="32478C"/>
                </a:solidFill>
                <a:latin typeface="Public Sans"/>
                <a:ea typeface="Public Sans"/>
                <a:cs typeface="Public Sans"/>
                <a:sym typeface="Public Sans"/>
              </a:rPr>
              <a:t>nghiệm</a:t>
            </a:r>
            <a:r>
              <a:rPr lang="en-US" sz="3999" spc="159" dirty="0">
                <a:solidFill>
                  <a:srgbClr val="32478C"/>
                </a:solidFill>
                <a:latin typeface="Public Sans"/>
                <a:ea typeface="Public Sans"/>
                <a:cs typeface="Public Sans"/>
                <a:sym typeface="Public Sans"/>
              </a:rPr>
              <a:t> </a:t>
            </a:r>
            <a:r>
              <a:rPr lang="en-US" sz="3999" spc="159" dirty="0" err="1">
                <a:solidFill>
                  <a:srgbClr val="32478C"/>
                </a:solidFill>
                <a:latin typeface="Public Sans"/>
                <a:ea typeface="Public Sans"/>
                <a:cs typeface="Public Sans"/>
                <a:sym typeface="Public Sans"/>
              </a:rPr>
              <a:t>cá</a:t>
            </a:r>
            <a:r>
              <a:rPr lang="en-US" sz="3999" spc="159" dirty="0">
                <a:solidFill>
                  <a:srgbClr val="32478C"/>
                </a:solidFill>
                <a:latin typeface="Public Sans"/>
                <a:ea typeface="Public Sans"/>
                <a:cs typeface="Public Sans"/>
                <a:sym typeface="Public Sans"/>
              </a:rPr>
              <a:t> </a:t>
            </a:r>
            <a:r>
              <a:rPr lang="en-US" sz="3999" spc="159" dirty="0" err="1">
                <a:solidFill>
                  <a:srgbClr val="32478C"/>
                </a:solidFill>
                <a:latin typeface="Public Sans"/>
                <a:ea typeface="Public Sans"/>
                <a:cs typeface="Public Sans"/>
                <a:sym typeface="Public Sans"/>
              </a:rPr>
              <a:t>nhân</a:t>
            </a:r>
            <a:r>
              <a:rPr lang="en-US" sz="3999" spc="159" dirty="0">
                <a:solidFill>
                  <a:srgbClr val="32478C"/>
                </a:solidFill>
                <a:latin typeface="Public Sans"/>
                <a:ea typeface="Public Sans"/>
                <a:cs typeface="Public Sans"/>
                <a:sym typeface="Public Sans"/>
              </a:rPr>
              <a:t> </a:t>
            </a:r>
            <a:r>
              <a:rPr lang="en-US" sz="3999" spc="159" dirty="0" err="1">
                <a:solidFill>
                  <a:srgbClr val="32478C"/>
                </a:solidFill>
                <a:latin typeface="Public Sans"/>
                <a:ea typeface="Public Sans"/>
                <a:cs typeface="Public Sans"/>
                <a:sym typeface="Public Sans"/>
              </a:rPr>
              <a:t>hóa</a:t>
            </a:r>
            <a:r>
              <a:rPr lang="en-US" sz="3999" spc="159" dirty="0">
                <a:solidFill>
                  <a:srgbClr val="32478C"/>
                </a:solidFill>
                <a:latin typeface="Public Sans"/>
                <a:ea typeface="Public Sans"/>
                <a:cs typeface="Public Sans"/>
                <a:sym typeface="Public Sans"/>
              </a:rPr>
              <a:t>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466910" y="7124700"/>
            <a:ext cx="15144690" cy="6564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863595" lvl="1" indent="-431797" algn="ctr">
              <a:lnSpc>
                <a:spcPts val="5599"/>
              </a:lnSpc>
              <a:buFont typeface="Arial"/>
              <a:buChar char="•"/>
            </a:pPr>
            <a:r>
              <a:rPr lang="en-US" sz="3999" spc="159" dirty="0" err="1">
                <a:solidFill>
                  <a:srgbClr val="32478C"/>
                </a:solidFill>
                <a:latin typeface="Public Sans"/>
                <a:ea typeface="Public Sans"/>
                <a:cs typeface="Public Sans"/>
                <a:sym typeface="Public Sans"/>
              </a:rPr>
              <a:t>Tối</a:t>
            </a:r>
            <a:r>
              <a:rPr lang="en-US" sz="3999" spc="159" dirty="0">
                <a:solidFill>
                  <a:srgbClr val="32478C"/>
                </a:solidFill>
                <a:latin typeface="Public Sans"/>
                <a:ea typeface="Public Sans"/>
                <a:cs typeface="Public Sans"/>
                <a:sym typeface="Public Sans"/>
              </a:rPr>
              <a:t> </a:t>
            </a:r>
            <a:r>
              <a:rPr lang="en-US" sz="3999" spc="159" dirty="0" err="1">
                <a:solidFill>
                  <a:srgbClr val="32478C"/>
                </a:solidFill>
                <a:latin typeface="Public Sans"/>
                <a:ea typeface="Public Sans"/>
                <a:cs typeface="Public Sans"/>
                <a:sym typeface="Public Sans"/>
              </a:rPr>
              <a:t>ưu</a:t>
            </a:r>
            <a:r>
              <a:rPr lang="en-US" sz="3999" spc="159" dirty="0">
                <a:solidFill>
                  <a:srgbClr val="32478C"/>
                </a:solidFill>
                <a:latin typeface="Public Sans"/>
                <a:ea typeface="Public Sans"/>
                <a:cs typeface="Public Sans"/>
                <a:sym typeface="Public Sans"/>
              </a:rPr>
              <a:t> </a:t>
            </a:r>
            <a:r>
              <a:rPr lang="en-US" sz="3999" spc="159" dirty="0" err="1">
                <a:solidFill>
                  <a:srgbClr val="32478C"/>
                </a:solidFill>
                <a:latin typeface="Public Sans"/>
                <a:ea typeface="Public Sans"/>
                <a:cs typeface="Public Sans"/>
                <a:sym typeface="Public Sans"/>
              </a:rPr>
              <a:t>giao</a:t>
            </a:r>
            <a:r>
              <a:rPr lang="en-US" sz="3999" spc="159" dirty="0">
                <a:solidFill>
                  <a:srgbClr val="32478C"/>
                </a:solidFill>
                <a:latin typeface="Public Sans"/>
                <a:ea typeface="Public Sans"/>
                <a:cs typeface="Public Sans"/>
                <a:sym typeface="Public Sans"/>
              </a:rPr>
              <a:t> </a:t>
            </a:r>
            <a:r>
              <a:rPr lang="en-US" sz="3999" spc="159" dirty="0" err="1">
                <a:solidFill>
                  <a:srgbClr val="32478C"/>
                </a:solidFill>
                <a:latin typeface="Public Sans"/>
                <a:ea typeface="Public Sans"/>
                <a:cs typeface="Public Sans"/>
                <a:sym typeface="Public Sans"/>
              </a:rPr>
              <a:t>diện</a:t>
            </a:r>
            <a:r>
              <a:rPr lang="en-US" sz="3999" spc="159" dirty="0">
                <a:solidFill>
                  <a:srgbClr val="32478C"/>
                </a:solidFill>
                <a:latin typeface="Public Sans"/>
                <a:ea typeface="Public Sans"/>
                <a:cs typeface="Public Sans"/>
                <a:sym typeface="Public Sans"/>
              </a:rPr>
              <a:t> </a:t>
            </a:r>
            <a:r>
              <a:rPr lang="en-US" sz="3999" spc="159" dirty="0" err="1">
                <a:solidFill>
                  <a:srgbClr val="32478C"/>
                </a:solidFill>
                <a:latin typeface="Public Sans"/>
                <a:ea typeface="Public Sans"/>
                <a:cs typeface="Public Sans"/>
                <a:sym typeface="Public Sans"/>
              </a:rPr>
              <a:t>người</a:t>
            </a:r>
            <a:r>
              <a:rPr lang="en-US" sz="3999" spc="159" dirty="0">
                <a:solidFill>
                  <a:srgbClr val="32478C"/>
                </a:solidFill>
                <a:latin typeface="Public Sans"/>
                <a:ea typeface="Public Sans"/>
                <a:cs typeface="Public Sans"/>
                <a:sym typeface="Public Sans"/>
              </a:rPr>
              <a:t> </a:t>
            </a:r>
            <a:r>
              <a:rPr lang="en-US" sz="3999" spc="159" dirty="0" err="1">
                <a:solidFill>
                  <a:srgbClr val="32478C"/>
                </a:solidFill>
                <a:latin typeface="Public Sans"/>
                <a:ea typeface="Public Sans"/>
                <a:cs typeface="Public Sans"/>
                <a:sym typeface="Public Sans"/>
              </a:rPr>
              <a:t>dùng</a:t>
            </a:r>
            <a:r>
              <a:rPr lang="en-US" sz="3999" spc="159" dirty="0">
                <a:solidFill>
                  <a:srgbClr val="32478C"/>
                </a:solidFill>
                <a:latin typeface="Public Sans"/>
                <a:ea typeface="Public Sans"/>
                <a:cs typeface="Public Sans"/>
                <a:sym typeface="Public Sans"/>
              </a:rPr>
              <a:t> (UI/UX) </a:t>
            </a:r>
            <a:r>
              <a:rPr lang="en-US" sz="3999" spc="159" dirty="0" err="1">
                <a:solidFill>
                  <a:srgbClr val="32478C"/>
                </a:solidFill>
                <a:latin typeface="Public Sans"/>
                <a:ea typeface="Public Sans"/>
                <a:cs typeface="Public Sans"/>
                <a:sym typeface="Public Sans"/>
              </a:rPr>
              <a:t>cho</a:t>
            </a:r>
            <a:r>
              <a:rPr lang="en-US" sz="3999" spc="159" dirty="0">
                <a:solidFill>
                  <a:srgbClr val="32478C"/>
                </a:solidFill>
                <a:latin typeface="Public Sans"/>
                <a:ea typeface="Public Sans"/>
                <a:cs typeface="Public Sans"/>
                <a:sym typeface="Public Sans"/>
              </a:rPr>
              <a:t> </a:t>
            </a:r>
            <a:r>
              <a:rPr lang="en-US" sz="3999" spc="159" dirty="0" err="1">
                <a:solidFill>
                  <a:srgbClr val="32478C"/>
                </a:solidFill>
                <a:latin typeface="Public Sans"/>
                <a:ea typeface="Public Sans"/>
                <a:cs typeface="Public Sans"/>
                <a:sym typeface="Public Sans"/>
              </a:rPr>
              <a:t>thiết</a:t>
            </a:r>
            <a:r>
              <a:rPr lang="en-US" sz="3999" spc="159" dirty="0">
                <a:solidFill>
                  <a:srgbClr val="32478C"/>
                </a:solidFill>
                <a:latin typeface="Public Sans"/>
                <a:ea typeface="Public Sans"/>
                <a:cs typeface="Public Sans"/>
                <a:sym typeface="Public Sans"/>
              </a:rPr>
              <a:t> </a:t>
            </a:r>
            <a:r>
              <a:rPr lang="en-US" sz="3999" spc="159" dirty="0" err="1">
                <a:solidFill>
                  <a:srgbClr val="32478C"/>
                </a:solidFill>
                <a:latin typeface="Public Sans"/>
                <a:ea typeface="Public Sans"/>
                <a:cs typeface="Public Sans"/>
                <a:sym typeface="Public Sans"/>
              </a:rPr>
              <a:t>bị</a:t>
            </a:r>
            <a:r>
              <a:rPr lang="en-US" sz="3999" spc="159" dirty="0">
                <a:solidFill>
                  <a:srgbClr val="32478C"/>
                </a:solidFill>
                <a:latin typeface="Public Sans"/>
                <a:ea typeface="Public Sans"/>
                <a:cs typeface="Public Sans"/>
                <a:sym typeface="Public Sans"/>
              </a:rPr>
              <a:t> di </a:t>
            </a:r>
            <a:r>
              <a:rPr lang="en-US" sz="3999" spc="159" dirty="0" err="1">
                <a:solidFill>
                  <a:srgbClr val="32478C"/>
                </a:solidFill>
                <a:latin typeface="Public Sans"/>
                <a:ea typeface="Public Sans"/>
                <a:cs typeface="Public Sans"/>
                <a:sym typeface="Public Sans"/>
              </a:rPr>
              <a:t>động</a:t>
            </a:r>
            <a:r>
              <a:rPr lang="en-US" sz="3999" spc="159" dirty="0">
                <a:solidFill>
                  <a:srgbClr val="32478C"/>
                </a:solidFill>
                <a:latin typeface="Public Sans"/>
                <a:ea typeface="Public Sans"/>
                <a:cs typeface="Public Sans"/>
                <a:sym typeface="Public Sans"/>
              </a:rPr>
              <a:t>.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110042" y="2197688"/>
            <a:ext cx="13466361" cy="52609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999"/>
              </a:lnSpc>
              <a:spcBef>
                <a:spcPct val="0"/>
              </a:spcBef>
            </a:pPr>
            <a:r>
              <a:rPr lang="en-US" sz="9999" b="1" spc="399">
                <a:solidFill>
                  <a:srgbClr val="32478C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CẢM ƠN THẦY CÔ VÀ CÁC BẠN ĐÃ LẮNG NGHE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169390" y="7092759"/>
            <a:ext cx="6757048" cy="6388482"/>
          </a:xfrm>
          <a:custGeom>
            <a:avLst/>
            <a:gdLst/>
            <a:ahLst/>
            <a:cxnLst/>
            <a:rect l="l" t="t" r="r" b="b"/>
            <a:pathLst>
              <a:path w="6757048" h="6388482">
                <a:moveTo>
                  <a:pt x="0" y="0"/>
                </a:moveTo>
                <a:lnTo>
                  <a:pt x="6757048" y="0"/>
                </a:lnTo>
                <a:lnTo>
                  <a:pt x="6757048" y="6388482"/>
                </a:lnTo>
                <a:lnTo>
                  <a:pt x="0" y="63884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4427470" y="252412"/>
            <a:ext cx="9433060" cy="8540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sz="4999" b="1" spc="199">
                <a:solidFill>
                  <a:srgbClr val="32478C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NỘI DUNG BÁO CÁO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384164" y="2072265"/>
            <a:ext cx="4950512" cy="6889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b="1" spc="159">
                <a:solidFill>
                  <a:srgbClr val="32478C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1.TỔNG QUAN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384164" y="3713740"/>
            <a:ext cx="9328507" cy="6889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b="1" spc="159">
                <a:solidFill>
                  <a:srgbClr val="32478C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2. THỰC HIỆN HÓA NGHIÊN CỨU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384164" y="5435387"/>
            <a:ext cx="6984007" cy="6889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b="1" spc="159">
                <a:solidFill>
                  <a:srgbClr val="32478C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3. KẾT QUẢ NGHIÊN CỨU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384164" y="7072100"/>
            <a:ext cx="10036436" cy="6564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b="1" spc="159" dirty="0">
                <a:solidFill>
                  <a:srgbClr val="32478C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4.KẾT LUẬN VÀ HƯỚNG PHÁT TRIỂN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760542" y="1646633"/>
            <a:ext cx="4654012" cy="6993733"/>
          </a:xfrm>
          <a:custGeom>
            <a:avLst/>
            <a:gdLst/>
            <a:ahLst/>
            <a:cxnLst/>
            <a:rect l="l" t="t" r="r" b="b"/>
            <a:pathLst>
              <a:path w="4654012" h="6993733">
                <a:moveTo>
                  <a:pt x="0" y="0"/>
                </a:moveTo>
                <a:lnTo>
                  <a:pt x="4654012" y="0"/>
                </a:lnTo>
                <a:lnTo>
                  <a:pt x="4654012" y="6993734"/>
                </a:lnTo>
                <a:lnTo>
                  <a:pt x="0" y="69937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2620679" y="2064542"/>
            <a:ext cx="4816967" cy="52609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999"/>
              </a:lnSpc>
              <a:spcBef>
                <a:spcPct val="0"/>
              </a:spcBef>
            </a:pPr>
            <a:r>
              <a:rPr lang="en-US" sz="9999" b="1" spc="399">
                <a:solidFill>
                  <a:srgbClr val="32478C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1.</a:t>
            </a:r>
          </a:p>
          <a:p>
            <a:pPr algn="ctr">
              <a:lnSpc>
                <a:spcPts val="13999"/>
              </a:lnSpc>
              <a:spcBef>
                <a:spcPct val="0"/>
              </a:spcBef>
            </a:pPr>
            <a:r>
              <a:rPr lang="en-US" sz="9999" b="1" spc="399">
                <a:solidFill>
                  <a:srgbClr val="32478C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 TỔNG QUAN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69138" y="368666"/>
            <a:ext cx="4945862" cy="820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999"/>
              </a:lnSpc>
              <a:spcBef>
                <a:spcPct val="0"/>
              </a:spcBef>
            </a:pPr>
            <a:r>
              <a:rPr lang="en-US" sz="4999" b="1" spc="199" dirty="0">
                <a:solidFill>
                  <a:srgbClr val="32478C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1.TỔNG QUAN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634849" y="2451776"/>
            <a:ext cx="13375635" cy="60607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4576" lvl="1" indent="-387288" algn="l">
              <a:lnSpc>
                <a:spcPts val="8108"/>
              </a:lnSpc>
              <a:buFont typeface="Arial"/>
              <a:buChar char="•"/>
            </a:pPr>
            <a:r>
              <a:rPr lang="en-US" sz="3587" spc="143">
                <a:solidFill>
                  <a:srgbClr val="32478C"/>
                </a:solidFill>
                <a:latin typeface="Public Sans"/>
                <a:ea typeface="Public Sans"/>
                <a:cs typeface="Public Sans"/>
                <a:sym typeface="Public Sans"/>
              </a:rPr>
              <a:t>Thương mại điện tử phát triển mạnh, nhu cầu xây dựng website bán hàng trực tuyến tăng cao.</a:t>
            </a:r>
          </a:p>
          <a:p>
            <a:pPr marL="774576" lvl="1" indent="-387288" algn="l">
              <a:lnSpc>
                <a:spcPts val="8108"/>
              </a:lnSpc>
              <a:buFont typeface="Arial"/>
              <a:buChar char="•"/>
            </a:pPr>
            <a:r>
              <a:rPr lang="en-US" sz="3587" spc="143">
                <a:solidFill>
                  <a:srgbClr val="32478C"/>
                </a:solidFill>
                <a:latin typeface="Public Sans"/>
                <a:ea typeface="Public Sans"/>
                <a:cs typeface="Public Sans"/>
                <a:sym typeface="Public Sans"/>
              </a:rPr>
              <a:t>Khách hàng quốc tế yêu cầu hỗ trợ đa ngôn ngữ và thanh toán tiện lợi.</a:t>
            </a:r>
          </a:p>
          <a:p>
            <a:pPr marL="774576" lvl="1" indent="-387288" algn="l">
              <a:lnSpc>
                <a:spcPts val="8108"/>
              </a:lnSpc>
              <a:buFont typeface="Arial"/>
              <a:buChar char="•"/>
            </a:pPr>
            <a:r>
              <a:rPr lang="en-US" sz="3587" spc="143">
                <a:solidFill>
                  <a:srgbClr val="32478C"/>
                </a:solidFill>
                <a:latin typeface="Public Sans"/>
                <a:ea typeface="Public Sans"/>
                <a:cs typeface="Public Sans"/>
                <a:sym typeface="Public Sans"/>
              </a:rPr>
              <a:t>Doanh nghiệp vừa và nhỏ cần giải pháp website dễ triển khai, tối ưu chi phí.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443461" y="1548595"/>
            <a:ext cx="4576339" cy="5744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  <a:spcBef>
                <a:spcPct val="0"/>
              </a:spcBef>
            </a:pPr>
            <a:r>
              <a:rPr lang="en-US" sz="3499" b="1" spc="139" dirty="0">
                <a:solidFill>
                  <a:srgbClr val="32478C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1.1 Lý do </a:t>
            </a:r>
            <a:r>
              <a:rPr lang="en-US" sz="3499" b="1" spc="139" dirty="0" err="1">
                <a:solidFill>
                  <a:srgbClr val="32478C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chọn</a:t>
            </a:r>
            <a:r>
              <a:rPr lang="en-US" sz="3499" b="1" spc="139" dirty="0">
                <a:solidFill>
                  <a:srgbClr val="32478C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 </a:t>
            </a:r>
            <a:r>
              <a:rPr lang="en-US" sz="3499" b="1" spc="139" dirty="0" err="1">
                <a:solidFill>
                  <a:srgbClr val="32478C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đề</a:t>
            </a:r>
            <a:r>
              <a:rPr lang="en-US" sz="3499" b="1" spc="139" dirty="0">
                <a:solidFill>
                  <a:srgbClr val="32478C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 </a:t>
            </a:r>
            <a:r>
              <a:rPr lang="en-US" sz="3499" b="1" spc="139" dirty="0" err="1">
                <a:solidFill>
                  <a:srgbClr val="32478C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tài</a:t>
            </a:r>
            <a:endParaRPr lang="en-US" sz="3499" b="1" spc="139" dirty="0">
              <a:solidFill>
                <a:srgbClr val="32478C"/>
              </a:solidFill>
              <a:latin typeface="Public Sans Bold"/>
              <a:ea typeface="Public Sans Bold"/>
              <a:cs typeface="Public Sans Bold"/>
              <a:sym typeface="Public Sans Bol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32541" y="3854250"/>
            <a:ext cx="5064565" cy="3212875"/>
            <a:chOff x="0" y="0"/>
            <a:chExt cx="1750479" cy="111047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50479" cy="1110474"/>
            </a:xfrm>
            <a:custGeom>
              <a:avLst/>
              <a:gdLst/>
              <a:ahLst/>
              <a:cxnLst/>
              <a:rect l="l" t="t" r="r" b="b"/>
              <a:pathLst>
                <a:path w="1750479" h="1110474">
                  <a:moveTo>
                    <a:pt x="105476" y="0"/>
                  </a:moveTo>
                  <a:lnTo>
                    <a:pt x="1645002" y="0"/>
                  </a:lnTo>
                  <a:cubicBezTo>
                    <a:pt x="1703256" y="0"/>
                    <a:pt x="1750479" y="47223"/>
                    <a:pt x="1750479" y="105476"/>
                  </a:cubicBezTo>
                  <a:lnTo>
                    <a:pt x="1750479" y="1004998"/>
                  </a:lnTo>
                  <a:cubicBezTo>
                    <a:pt x="1750479" y="1063251"/>
                    <a:pt x="1703256" y="1110474"/>
                    <a:pt x="1645002" y="1110474"/>
                  </a:cubicBezTo>
                  <a:lnTo>
                    <a:pt x="105476" y="1110474"/>
                  </a:lnTo>
                  <a:cubicBezTo>
                    <a:pt x="47223" y="1110474"/>
                    <a:pt x="0" y="1063251"/>
                    <a:pt x="0" y="1004998"/>
                  </a:cubicBezTo>
                  <a:lnTo>
                    <a:pt x="0" y="105476"/>
                  </a:lnTo>
                  <a:cubicBezTo>
                    <a:pt x="0" y="47223"/>
                    <a:pt x="47223" y="0"/>
                    <a:pt x="105476" y="0"/>
                  </a:cubicBezTo>
                  <a:close/>
                </a:path>
              </a:pathLst>
            </a:custGeom>
            <a:solidFill>
              <a:srgbClr val="FFFFFF"/>
            </a:solidFill>
            <a:ln w="1270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769138" y="631825"/>
            <a:ext cx="4561165" cy="8540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  <a:spcBef>
                <a:spcPct val="0"/>
              </a:spcBef>
            </a:pPr>
            <a:r>
              <a:rPr lang="en-US" sz="4999" b="1" spc="199">
                <a:solidFill>
                  <a:srgbClr val="32478C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1.TỔNG QUAN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765104" y="4190688"/>
            <a:ext cx="4890855" cy="2463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99"/>
              </a:lnSpc>
              <a:spcBef>
                <a:spcPct val="0"/>
              </a:spcBef>
            </a:pPr>
            <a:r>
              <a:rPr lang="en-US" sz="3499" spc="139">
                <a:solidFill>
                  <a:srgbClr val="32478C"/>
                </a:solidFill>
                <a:latin typeface="Public Sans"/>
                <a:ea typeface="Public Sans"/>
                <a:cs typeface="Public Sans"/>
                <a:sym typeface="Public Sans"/>
              </a:rPr>
              <a:t>Xây dựng website bán hàng đa ngôn ngữ kết hợp thanh toán trực tuyến</a:t>
            </a:r>
          </a:p>
        </p:txBody>
      </p:sp>
      <p:sp>
        <p:nvSpPr>
          <p:cNvPr id="6" name="AutoShape 6"/>
          <p:cNvSpPr/>
          <p:nvPr/>
        </p:nvSpPr>
        <p:spPr>
          <a:xfrm flipV="1">
            <a:off x="6465003" y="2953344"/>
            <a:ext cx="2784102" cy="2464118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9909551" y="254497"/>
            <a:ext cx="6296565" cy="3025590"/>
            <a:chOff x="0" y="0"/>
            <a:chExt cx="2739179" cy="131621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739179" cy="1316215"/>
            </a:xfrm>
            <a:custGeom>
              <a:avLst/>
              <a:gdLst/>
              <a:ahLst/>
              <a:cxnLst/>
              <a:rect l="l" t="t" r="r" b="b"/>
              <a:pathLst>
                <a:path w="2739179" h="1316215">
                  <a:moveTo>
                    <a:pt x="84839" y="0"/>
                  </a:moveTo>
                  <a:lnTo>
                    <a:pt x="2654341" y="0"/>
                  </a:lnTo>
                  <a:cubicBezTo>
                    <a:pt x="2701196" y="0"/>
                    <a:pt x="2739179" y="37984"/>
                    <a:pt x="2739179" y="84839"/>
                  </a:cubicBezTo>
                  <a:lnTo>
                    <a:pt x="2739179" y="1231376"/>
                  </a:lnTo>
                  <a:cubicBezTo>
                    <a:pt x="2739179" y="1253877"/>
                    <a:pt x="2730241" y="1275456"/>
                    <a:pt x="2714331" y="1291366"/>
                  </a:cubicBezTo>
                  <a:cubicBezTo>
                    <a:pt x="2698420" y="1307277"/>
                    <a:pt x="2676841" y="1316215"/>
                    <a:pt x="2654341" y="1316215"/>
                  </a:cubicBezTo>
                  <a:lnTo>
                    <a:pt x="84839" y="1316215"/>
                  </a:lnTo>
                  <a:cubicBezTo>
                    <a:pt x="62338" y="1316215"/>
                    <a:pt x="40759" y="1307277"/>
                    <a:pt x="24849" y="1291366"/>
                  </a:cubicBezTo>
                  <a:cubicBezTo>
                    <a:pt x="8938" y="1275456"/>
                    <a:pt x="0" y="1253877"/>
                    <a:pt x="0" y="1231376"/>
                  </a:cubicBezTo>
                  <a:lnTo>
                    <a:pt x="0" y="84839"/>
                  </a:lnTo>
                  <a:cubicBezTo>
                    <a:pt x="0" y="62338"/>
                    <a:pt x="8938" y="40759"/>
                    <a:pt x="24849" y="24849"/>
                  </a:cubicBezTo>
                  <a:cubicBezTo>
                    <a:pt x="40759" y="8938"/>
                    <a:pt x="62338" y="0"/>
                    <a:pt x="84839" y="0"/>
                  </a:cubicBezTo>
                  <a:close/>
                </a:path>
              </a:pathLst>
            </a:custGeom>
            <a:solidFill>
              <a:srgbClr val="FFFFFF"/>
            </a:solidFill>
            <a:ln w="1270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0316250" y="497292"/>
            <a:ext cx="5483167" cy="2463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99"/>
              </a:lnSpc>
              <a:spcBef>
                <a:spcPct val="0"/>
              </a:spcBef>
            </a:pPr>
            <a:r>
              <a:rPr lang="en-US" sz="3499" spc="139">
                <a:solidFill>
                  <a:srgbClr val="32478C"/>
                </a:solidFill>
                <a:latin typeface="Public Sans"/>
                <a:ea typeface="Public Sans"/>
                <a:cs typeface="Public Sans"/>
                <a:sym typeface="Public Sans"/>
              </a:rPr>
              <a:t>Thiết kế hệ thống website thân thiện, hỗ trợ đa ngôn ngữ (Tiếng Việt – Tiếng Anh).</a:t>
            </a:r>
          </a:p>
        </p:txBody>
      </p:sp>
      <p:sp>
        <p:nvSpPr>
          <p:cNvPr id="10" name="AutoShape 10"/>
          <p:cNvSpPr/>
          <p:nvPr/>
        </p:nvSpPr>
        <p:spPr>
          <a:xfrm flipV="1">
            <a:off x="6464994" y="5417462"/>
            <a:ext cx="2993681" cy="18165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n-US"/>
          </a:p>
        </p:txBody>
      </p:sp>
      <p:grpSp>
        <p:nvGrpSpPr>
          <p:cNvPr id="11" name="Group 11"/>
          <p:cNvGrpSpPr/>
          <p:nvPr/>
        </p:nvGrpSpPr>
        <p:grpSpPr>
          <a:xfrm>
            <a:off x="9909551" y="3628898"/>
            <a:ext cx="6296565" cy="3025590"/>
            <a:chOff x="0" y="0"/>
            <a:chExt cx="2739179" cy="131621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739179" cy="1316215"/>
            </a:xfrm>
            <a:custGeom>
              <a:avLst/>
              <a:gdLst/>
              <a:ahLst/>
              <a:cxnLst/>
              <a:rect l="l" t="t" r="r" b="b"/>
              <a:pathLst>
                <a:path w="2739179" h="1316215">
                  <a:moveTo>
                    <a:pt x="84839" y="0"/>
                  </a:moveTo>
                  <a:lnTo>
                    <a:pt x="2654341" y="0"/>
                  </a:lnTo>
                  <a:cubicBezTo>
                    <a:pt x="2701196" y="0"/>
                    <a:pt x="2739179" y="37984"/>
                    <a:pt x="2739179" y="84839"/>
                  </a:cubicBezTo>
                  <a:lnTo>
                    <a:pt x="2739179" y="1231376"/>
                  </a:lnTo>
                  <a:cubicBezTo>
                    <a:pt x="2739179" y="1253877"/>
                    <a:pt x="2730241" y="1275456"/>
                    <a:pt x="2714331" y="1291366"/>
                  </a:cubicBezTo>
                  <a:cubicBezTo>
                    <a:pt x="2698420" y="1307277"/>
                    <a:pt x="2676841" y="1316215"/>
                    <a:pt x="2654341" y="1316215"/>
                  </a:cubicBezTo>
                  <a:lnTo>
                    <a:pt x="84839" y="1316215"/>
                  </a:lnTo>
                  <a:cubicBezTo>
                    <a:pt x="62338" y="1316215"/>
                    <a:pt x="40759" y="1307277"/>
                    <a:pt x="24849" y="1291366"/>
                  </a:cubicBezTo>
                  <a:cubicBezTo>
                    <a:pt x="8938" y="1275456"/>
                    <a:pt x="0" y="1253877"/>
                    <a:pt x="0" y="1231376"/>
                  </a:cubicBezTo>
                  <a:lnTo>
                    <a:pt x="0" y="84839"/>
                  </a:lnTo>
                  <a:cubicBezTo>
                    <a:pt x="0" y="62338"/>
                    <a:pt x="8938" y="40759"/>
                    <a:pt x="24849" y="24849"/>
                  </a:cubicBezTo>
                  <a:cubicBezTo>
                    <a:pt x="40759" y="8938"/>
                    <a:pt x="62338" y="0"/>
                    <a:pt x="84839" y="0"/>
                  </a:cubicBezTo>
                  <a:close/>
                </a:path>
              </a:pathLst>
            </a:custGeom>
            <a:solidFill>
              <a:srgbClr val="FFFFFF"/>
            </a:solidFill>
            <a:ln w="1270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0157855" y="3871693"/>
            <a:ext cx="5799956" cy="1844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99"/>
              </a:lnSpc>
              <a:spcBef>
                <a:spcPct val="0"/>
              </a:spcBef>
            </a:pPr>
            <a:r>
              <a:rPr lang="en-US" sz="3499" spc="139" dirty="0" err="1">
                <a:solidFill>
                  <a:srgbClr val="32478C"/>
                </a:solidFill>
                <a:latin typeface="Public Sans"/>
                <a:ea typeface="Public Sans"/>
                <a:cs typeface="Public Sans"/>
                <a:sym typeface="Public Sans"/>
              </a:rPr>
              <a:t>Tích</a:t>
            </a:r>
            <a:r>
              <a:rPr lang="en-US" sz="3499" spc="139" dirty="0">
                <a:solidFill>
                  <a:srgbClr val="32478C"/>
                </a:solidFill>
                <a:latin typeface="Public Sans"/>
                <a:ea typeface="Public Sans"/>
                <a:cs typeface="Public Sans"/>
                <a:sym typeface="Public Sans"/>
              </a:rPr>
              <a:t> </a:t>
            </a:r>
            <a:r>
              <a:rPr lang="en-US" sz="3499" spc="139" dirty="0" err="1">
                <a:solidFill>
                  <a:srgbClr val="32478C"/>
                </a:solidFill>
                <a:latin typeface="Public Sans"/>
                <a:ea typeface="Public Sans"/>
                <a:cs typeface="Public Sans"/>
                <a:sym typeface="Public Sans"/>
              </a:rPr>
              <a:t>hợp</a:t>
            </a:r>
            <a:r>
              <a:rPr lang="en-US" sz="3499" spc="139" dirty="0">
                <a:solidFill>
                  <a:srgbClr val="32478C"/>
                </a:solidFill>
                <a:latin typeface="Public Sans"/>
                <a:ea typeface="Public Sans"/>
                <a:cs typeface="Public Sans"/>
                <a:sym typeface="Public Sans"/>
              </a:rPr>
              <a:t> </a:t>
            </a:r>
            <a:r>
              <a:rPr lang="en-US" sz="3499" spc="139" dirty="0" err="1">
                <a:solidFill>
                  <a:srgbClr val="32478C"/>
                </a:solidFill>
                <a:latin typeface="Public Sans"/>
                <a:ea typeface="Public Sans"/>
                <a:cs typeface="Public Sans"/>
                <a:sym typeface="Public Sans"/>
              </a:rPr>
              <a:t>phương</a:t>
            </a:r>
            <a:r>
              <a:rPr lang="en-US" sz="3499" spc="139" dirty="0">
                <a:solidFill>
                  <a:srgbClr val="32478C"/>
                </a:solidFill>
                <a:latin typeface="Public Sans"/>
                <a:ea typeface="Public Sans"/>
                <a:cs typeface="Public Sans"/>
                <a:sym typeface="Public Sans"/>
              </a:rPr>
              <a:t> </a:t>
            </a:r>
            <a:r>
              <a:rPr lang="en-US" sz="3499" spc="139" dirty="0" err="1">
                <a:solidFill>
                  <a:srgbClr val="32478C"/>
                </a:solidFill>
                <a:latin typeface="Public Sans"/>
                <a:ea typeface="Public Sans"/>
                <a:cs typeface="Public Sans"/>
                <a:sym typeface="Public Sans"/>
              </a:rPr>
              <a:t>thức</a:t>
            </a:r>
            <a:r>
              <a:rPr lang="en-US" sz="3499" spc="139" dirty="0">
                <a:solidFill>
                  <a:srgbClr val="32478C"/>
                </a:solidFill>
                <a:latin typeface="Public Sans"/>
                <a:ea typeface="Public Sans"/>
                <a:cs typeface="Public Sans"/>
                <a:sym typeface="Public Sans"/>
              </a:rPr>
              <a:t> </a:t>
            </a:r>
            <a:r>
              <a:rPr lang="en-US" sz="3499" spc="139" dirty="0" err="1">
                <a:solidFill>
                  <a:srgbClr val="32478C"/>
                </a:solidFill>
                <a:latin typeface="Public Sans"/>
                <a:ea typeface="Public Sans"/>
                <a:cs typeface="Public Sans"/>
                <a:sym typeface="Public Sans"/>
              </a:rPr>
              <a:t>thanh</a:t>
            </a:r>
            <a:r>
              <a:rPr lang="en-US" sz="3499" spc="139" dirty="0">
                <a:solidFill>
                  <a:srgbClr val="32478C"/>
                </a:solidFill>
                <a:latin typeface="Public Sans"/>
                <a:ea typeface="Public Sans"/>
                <a:cs typeface="Public Sans"/>
                <a:sym typeface="Public Sans"/>
              </a:rPr>
              <a:t> </a:t>
            </a:r>
            <a:r>
              <a:rPr lang="en-US" sz="3499" spc="139" dirty="0" err="1">
                <a:solidFill>
                  <a:srgbClr val="32478C"/>
                </a:solidFill>
                <a:latin typeface="Public Sans"/>
                <a:ea typeface="Public Sans"/>
                <a:cs typeface="Public Sans"/>
                <a:sym typeface="Public Sans"/>
              </a:rPr>
              <a:t>toán</a:t>
            </a:r>
            <a:r>
              <a:rPr lang="en-US" sz="3499" spc="139" dirty="0">
                <a:solidFill>
                  <a:srgbClr val="32478C"/>
                </a:solidFill>
                <a:latin typeface="Public Sans"/>
                <a:ea typeface="Public Sans"/>
                <a:cs typeface="Public Sans"/>
                <a:sym typeface="Public Sans"/>
              </a:rPr>
              <a:t> </a:t>
            </a:r>
            <a:r>
              <a:rPr lang="en-US" sz="3499" spc="139" dirty="0" err="1">
                <a:solidFill>
                  <a:srgbClr val="32478C"/>
                </a:solidFill>
                <a:latin typeface="Public Sans"/>
                <a:ea typeface="Public Sans"/>
                <a:cs typeface="Public Sans"/>
                <a:sym typeface="Public Sans"/>
              </a:rPr>
              <a:t>trực</a:t>
            </a:r>
            <a:r>
              <a:rPr lang="en-US" sz="3499" spc="139" dirty="0">
                <a:solidFill>
                  <a:srgbClr val="32478C"/>
                </a:solidFill>
                <a:latin typeface="Public Sans"/>
                <a:ea typeface="Public Sans"/>
                <a:cs typeface="Public Sans"/>
                <a:sym typeface="Public Sans"/>
              </a:rPr>
              <a:t> </a:t>
            </a:r>
            <a:r>
              <a:rPr lang="en-US" sz="3499" spc="139" dirty="0" err="1">
                <a:solidFill>
                  <a:srgbClr val="32478C"/>
                </a:solidFill>
                <a:latin typeface="Public Sans"/>
                <a:ea typeface="Public Sans"/>
                <a:cs typeface="Public Sans"/>
                <a:sym typeface="Public Sans"/>
              </a:rPr>
              <a:t>tuyến</a:t>
            </a:r>
            <a:r>
              <a:rPr lang="en-US" sz="3499" spc="139" dirty="0">
                <a:solidFill>
                  <a:srgbClr val="32478C"/>
                </a:solidFill>
                <a:latin typeface="Public Sans"/>
                <a:ea typeface="Public Sans"/>
                <a:cs typeface="Public Sans"/>
                <a:sym typeface="Public Sans"/>
              </a:rPr>
              <a:t> an </a:t>
            </a:r>
            <a:r>
              <a:rPr lang="en-US" sz="3499" spc="139" dirty="0" err="1">
                <a:solidFill>
                  <a:srgbClr val="32478C"/>
                </a:solidFill>
                <a:latin typeface="Public Sans"/>
                <a:ea typeface="Public Sans"/>
                <a:cs typeface="Public Sans"/>
                <a:sym typeface="Public Sans"/>
              </a:rPr>
              <a:t>toàn</a:t>
            </a:r>
            <a:r>
              <a:rPr lang="en-US" sz="3499" spc="139" dirty="0">
                <a:solidFill>
                  <a:srgbClr val="32478C"/>
                </a:solidFill>
                <a:latin typeface="Public Sans"/>
                <a:ea typeface="Public Sans"/>
                <a:cs typeface="Public Sans"/>
                <a:sym typeface="Public Sans"/>
              </a:rPr>
              <a:t> ( </a:t>
            </a:r>
            <a:r>
              <a:rPr lang="en-US" sz="3499" spc="139" dirty="0" err="1">
                <a:solidFill>
                  <a:srgbClr val="32478C"/>
                </a:solidFill>
                <a:latin typeface="Public Sans"/>
                <a:ea typeface="Public Sans"/>
                <a:cs typeface="Public Sans"/>
                <a:sym typeface="Public Sans"/>
              </a:rPr>
              <a:t>Stripe,PayOS</a:t>
            </a:r>
            <a:r>
              <a:rPr lang="en-US" sz="3499" spc="139" dirty="0">
                <a:solidFill>
                  <a:srgbClr val="32478C"/>
                </a:solidFill>
                <a:latin typeface="Public Sans"/>
                <a:ea typeface="Public Sans"/>
                <a:cs typeface="Public Sans"/>
                <a:sym typeface="Public Sans"/>
              </a:rPr>
              <a:t>,...).</a:t>
            </a:r>
          </a:p>
        </p:txBody>
      </p:sp>
      <p:sp>
        <p:nvSpPr>
          <p:cNvPr id="14" name="AutoShape 14"/>
          <p:cNvSpPr/>
          <p:nvPr/>
        </p:nvSpPr>
        <p:spPr>
          <a:xfrm>
            <a:off x="6476933" y="5475540"/>
            <a:ext cx="2981742" cy="2374183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n-US"/>
          </a:p>
        </p:txBody>
      </p:sp>
      <p:grpSp>
        <p:nvGrpSpPr>
          <p:cNvPr id="15" name="Group 15"/>
          <p:cNvGrpSpPr/>
          <p:nvPr/>
        </p:nvGrpSpPr>
        <p:grpSpPr>
          <a:xfrm>
            <a:off x="9909551" y="7006913"/>
            <a:ext cx="6296565" cy="3025590"/>
            <a:chOff x="0" y="0"/>
            <a:chExt cx="2739179" cy="1316215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739179" cy="1316215"/>
            </a:xfrm>
            <a:custGeom>
              <a:avLst/>
              <a:gdLst/>
              <a:ahLst/>
              <a:cxnLst/>
              <a:rect l="l" t="t" r="r" b="b"/>
              <a:pathLst>
                <a:path w="2739179" h="1316215">
                  <a:moveTo>
                    <a:pt x="84839" y="0"/>
                  </a:moveTo>
                  <a:lnTo>
                    <a:pt x="2654341" y="0"/>
                  </a:lnTo>
                  <a:cubicBezTo>
                    <a:pt x="2701196" y="0"/>
                    <a:pt x="2739179" y="37984"/>
                    <a:pt x="2739179" y="84839"/>
                  </a:cubicBezTo>
                  <a:lnTo>
                    <a:pt x="2739179" y="1231376"/>
                  </a:lnTo>
                  <a:cubicBezTo>
                    <a:pt x="2739179" y="1253877"/>
                    <a:pt x="2730241" y="1275456"/>
                    <a:pt x="2714331" y="1291366"/>
                  </a:cubicBezTo>
                  <a:cubicBezTo>
                    <a:pt x="2698420" y="1307277"/>
                    <a:pt x="2676841" y="1316215"/>
                    <a:pt x="2654341" y="1316215"/>
                  </a:cubicBezTo>
                  <a:lnTo>
                    <a:pt x="84839" y="1316215"/>
                  </a:lnTo>
                  <a:cubicBezTo>
                    <a:pt x="62338" y="1316215"/>
                    <a:pt x="40759" y="1307277"/>
                    <a:pt x="24849" y="1291366"/>
                  </a:cubicBezTo>
                  <a:cubicBezTo>
                    <a:pt x="8938" y="1275456"/>
                    <a:pt x="0" y="1253877"/>
                    <a:pt x="0" y="1231376"/>
                  </a:cubicBezTo>
                  <a:lnTo>
                    <a:pt x="0" y="84839"/>
                  </a:lnTo>
                  <a:cubicBezTo>
                    <a:pt x="0" y="62338"/>
                    <a:pt x="8938" y="40759"/>
                    <a:pt x="24849" y="24849"/>
                  </a:cubicBezTo>
                  <a:cubicBezTo>
                    <a:pt x="40759" y="8938"/>
                    <a:pt x="62338" y="0"/>
                    <a:pt x="84839" y="0"/>
                  </a:cubicBezTo>
                  <a:close/>
                </a:path>
              </a:pathLst>
            </a:custGeom>
            <a:solidFill>
              <a:srgbClr val="FFFFFF"/>
            </a:solidFill>
            <a:ln w="1270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10254527" y="7559270"/>
            <a:ext cx="5606614" cy="1844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99"/>
              </a:lnSpc>
              <a:spcBef>
                <a:spcPct val="0"/>
              </a:spcBef>
            </a:pPr>
            <a:r>
              <a:rPr lang="en-US" sz="3499" spc="139">
                <a:solidFill>
                  <a:srgbClr val="32478C"/>
                </a:solidFill>
                <a:latin typeface="Public Sans"/>
                <a:ea typeface="Public Sans"/>
                <a:cs typeface="Public Sans"/>
                <a:sym typeface="Public Sans"/>
              </a:rPr>
              <a:t>Đáp ứng nhu cầu quản lý sản phẩm, đơn hàng và khách hàng hiệu quả.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69138" y="3440313"/>
            <a:ext cx="4604121" cy="3119292"/>
          </a:xfrm>
          <a:custGeom>
            <a:avLst/>
            <a:gdLst/>
            <a:ahLst/>
            <a:cxnLst/>
            <a:rect l="l" t="t" r="r" b="b"/>
            <a:pathLst>
              <a:path w="4604121" h="3119292">
                <a:moveTo>
                  <a:pt x="0" y="0"/>
                </a:moveTo>
                <a:lnTo>
                  <a:pt x="4604122" y="0"/>
                </a:lnTo>
                <a:lnTo>
                  <a:pt x="4604122" y="3119292"/>
                </a:lnTo>
                <a:lnTo>
                  <a:pt x="0" y="31192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6601822" y="3845658"/>
            <a:ext cx="4237853" cy="2595685"/>
          </a:xfrm>
          <a:custGeom>
            <a:avLst/>
            <a:gdLst/>
            <a:ahLst/>
            <a:cxnLst/>
            <a:rect l="l" t="t" r="r" b="b"/>
            <a:pathLst>
              <a:path w="4237853" h="2595685">
                <a:moveTo>
                  <a:pt x="0" y="0"/>
                </a:moveTo>
                <a:lnTo>
                  <a:pt x="4237852" y="0"/>
                </a:lnTo>
                <a:lnTo>
                  <a:pt x="4237852" y="2595684"/>
                </a:lnTo>
                <a:lnTo>
                  <a:pt x="0" y="25956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2594552" y="4434580"/>
            <a:ext cx="5227058" cy="1417839"/>
          </a:xfrm>
          <a:custGeom>
            <a:avLst/>
            <a:gdLst/>
            <a:ahLst/>
            <a:cxnLst/>
            <a:rect l="l" t="t" r="r" b="b"/>
            <a:pathLst>
              <a:path w="5227058" h="1417839">
                <a:moveTo>
                  <a:pt x="0" y="0"/>
                </a:moveTo>
                <a:lnTo>
                  <a:pt x="5227058" y="0"/>
                </a:lnTo>
                <a:lnTo>
                  <a:pt x="5227058" y="1417840"/>
                </a:lnTo>
                <a:lnTo>
                  <a:pt x="0" y="141784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769138" y="631825"/>
            <a:ext cx="4561165" cy="8540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  <a:spcBef>
                <a:spcPct val="0"/>
              </a:spcBef>
            </a:pPr>
            <a:r>
              <a:rPr lang="en-US" sz="4999" b="1" spc="199">
                <a:solidFill>
                  <a:srgbClr val="32478C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1.TỔNG QUAN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91821" y="2703324"/>
            <a:ext cx="4503163" cy="5303511"/>
          </a:xfrm>
          <a:custGeom>
            <a:avLst/>
            <a:gdLst/>
            <a:ahLst/>
            <a:cxnLst/>
            <a:rect l="l" t="t" r="r" b="b"/>
            <a:pathLst>
              <a:path w="4503163" h="5303511">
                <a:moveTo>
                  <a:pt x="0" y="0"/>
                </a:moveTo>
                <a:lnTo>
                  <a:pt x="4503162" y="0"/>
                </a:lnTo>
                <a:lnTo>
                  <a:pt x="4503162" y="5303511"/>
                </a:lnTo>
                <a:lnTo>
                  <a:pt x="0" y="53035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520199" y="1527175"/>
            <a:ext cx="6922232" cy="70326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999"/>
              </a:lnSpc>
              <a:spcBef>
                <a:spcPct val="0"/>
              </a:spcBef>
            </a:pPr>
            <a:r>
              <a:rPr lang="en-US" sz="9999" b="1" spc="399">
                <a:solidFill>
                  <a:srgbClr val="32478C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2. THỰC HIỆN HÓA NGHIÊN CỨU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90669" y="3005622"/>
            <a:ext cx="8512881" cy="6252678"/>
          </a:xfrm>
          <a:custGeom>
            <a:avLst/>
            <a:gdLst/>
            <a:ahLst/>
            <a:cxnLst/>
            <a:rect l="l" t="t" r="r" b="b"/>
            <a:pathLst>
              <a:path w="8512881" h="6252678">
                <a:moveTo>
                  <a:pt x="0" y="0"/>
                </a:moveTo>
                <a:lnTo>
                  <a:pt x="8512881" y="0"/>
                </a:lnTo>
                <a:lnTo>
                  <a:pt x="8512881" y="6252678"/>
                </a:lnTo>
                <a:lnTo>
                  <a:pt x="0" y="62526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8919831" y="3005622"/>
            <a:ext cx="9288211" cy="6040075"/>
          </a:xfrm>
          <a:custGeom>
            <a:avLst/>
            <a:gdLst/>
            <a:ahLst/>
            <a:cxnLst/>
            <a:rect l="l" t="t" r="r" b="b"/>
            <a:pathLst>
              <a:path w="9288211" h="6040075">
                <a:moveTo>
                  <a:pt x="0" y="0"/>
                </a:moveTo>
                <a:lnTo>
                  <a:pt x="9288211" y="0"/>
                </a:lnTo>
                <a:lnTo>
                  <a:pt x="9288211" y="6040075"/>
                </a:lnTo>
                <a:lnTo>
                  <a:pt x="0" y="604007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290669" y="111124"/>
            <a:ext cx="11063131" cy="17399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4999" b="1" spc="199" dirty="0">
                <a:solidFill>
                  <a:srgbClr val="32478C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2. THỰC HIỆN HÓA NGHIÊN CỨU</a:t>
            </a:r>
          </a:p>
          <a:p>
            <a:pPr algn="l">
              <a:lnSpc>
                <a:spcPts val="6999"/>
              </a:lnSpc>
              <a:spcBef>
                <a:spcPct val="0"/>
              </a:spcBef>
            </a:pPr>
            <a:endParaRPr lang="en-US" sz="4999" b="1" spc="199" dirty="0">
              <a:solidFill>
                <a:srgbClr val="32478C"/>
              </a:solidFill>
              <a:latin typeface="Public Sans Bold"/>
              <a:ea typeface="Public Sans Bold"/>
              <a:cs typeface="Public Sans Bold"/>
              <a:sym typeface="Public Sans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281476" y="2085831"/>
            <a:ext cx="5791200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b="1" spc="120">
                <a:solidFill>
                  <a:srgbClr val="32478C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Website cho phép người dùng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1123690" y="2085831"/>
            <a:ext cx="5979438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b="1" spc="120">
                <a:solidFill>
                  <a:srgbClr val="32478C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Website cho phép quản trị viên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47063" y="1059528"/>
            <a:ext cx="5342388" cy="6564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b="1" spc="159" dirty="0">
                <a:solidFill>
                  <a:srgbClr val="32478C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2.1. MÔ HÌNH XỬ LÝ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088948" y="2464090"/>
            <a:ext cx="4272909" cy="5860598"/>
          </a:xfrm>
          <a:custGeom>
            <a:avLst/>
            <a:gdLst/>
            <a:ahLst/>
            <a:cxnLst/>
            <a:rect l="l" t="t" r="r" b="b"/>
            <a:pathLst>
              <a:path w="4272909" h="5860598">
                <a:moveTo>
                  <a:pt x="0" y="0"/>
                </a:moveTo>
                <a:lnTo>
                  <a:pt x="4272909" y="0"/>
                </a:lnTo>
                <a:lnTo>
                  <a:pt x="4272909" y="5860598"/>
                </a:lnTo>
                <a:lnTo>
                  <a:pt x="0" y="58605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400582" y="2413000"/>
            <a:ext cx="8070559" cy="52609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999"/>
              </a:lnSpc>
              <a:spcBef>
                <a:spcPct val="0"/>
              </a:spcBef>
            </a:pPr>
            <a:r>
              <a:rPr lang="en-US" sz="9999" b="1" spc="399">
                <a:solidFill>
                  <a:srgbClr val="32478C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3. KẾT QUẢ NGHIÊN CỨU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</TotalTime>
  <Words>400</Words>
  <Application>Microsoft Office PowerPoint</Application>
  <PresentationFormat>Custom</PresentationFormat>
  <Paragraphs>51</Paragraphs>
  <Slides>16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Public Sans Bold</vt:lpstr>
      <vt:lpstr>Calibri</vt:lpstr>
      <vt:lpstr>Aptos</vt:lpstr>
      <vt:lpstr>Public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KHÓA LUẬN TỐT NGHIỆP-LTNX</dc:title>
  <cp:lastModifiedBy>Le Thi Nguyen Xuyen</cp:lastModifiedBy>
  <cp:revision>5</cp:revision>
  <dcterms:created xsi:type="dcterms:W3CDTF">2006-08-16T00:00:00Z</dcterms:created>
  <dcterms:modified xsi:type="dcterms:W3CDTF">2025-07-07T16:39:10Z</dcterms:modified>
  <dc:identifier>DAGsNvIWXNA</dc:identifier>
</cp:coreProperties>
</file>